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37"/>
  </p:notesMasterIdLst>
  <p:sldIdLst>
    <p:sldId id="293" r:id="rId2"/>
    <p:sldId id="294" r:id="rId3"/>
    <p:sldId id="282" r:id="rId4"/>
    <p:sldId id="296" r:id="rId5"/>
    <p:sldId id="285" r:id="rId6"/>
    <p:sldId id="284" r:id="rId7"/>
    <p:sldId id="297" r:id="rId8"/>
    <p:sldId id="261" r:id="rId9"/>
    <p:sldId id="262" r:id="rId10"/>
    <p:sldId id="298" r:id="rId11"/>
    <p:sldId id="299" r:id="rId12"/>
    <p:sldId id="300" r:id="rId13"/>
    <p:sldId id="301" r:id="rId14"/>
    <p:sldId id="318" r:id="rId15"/>
    <p:sldId id="302" r:id="rId16"/>
    <p:sldId id="304" r:id="rId17"/>
    <p:sldId id="303" r:id="rId18"/>
    <p:sldId id="305" r:id="rId19"/>
    <p:sldId id="307" r:id="rId20"/>
    <p:sldId id="308" r:id="rId21"/>
    <p:sldId id="306" r:id="rId22"/>
    <p:sldId id="309" r:id="rId23"/>
    <p:sldId id="310" r:id="rId24"/>
    <p:sldId id="311" r:id="rId25"/>
    <p:sldId id="312" r:id="rId26"/>
    <p:sldId id="313" r:id="rId27"/>
    <p:sldId id="314" r:id="rId28"/>
    <p:sldId id="326" r:id="rId29"/>
    <p:sldId id="319" r:id="rId30"/>
    <p:sldId id="321" r:id="rId31"/>
    <p:sldId id="323" r:id="rId32"/>
    <p:sldId id="322" r:id="rId33"/>
    <p:sldId id="324" r:id="rId34"/>
    <p:sldId id="325" r:id="rId35"/>
    <p:sldId id="317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967"/>
    <a:srgbClr val="EC0096"/>
    <a:srgbClr val="EF3969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58EC29-19FF-49B5-A856-779F154EEDE9}">
  <a:tblStyle styleId="{2E58EC29-19FF-49B5-A856-779F154EED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83333"/>
  </p:normalViewPr>
  <p:slideViewPr>
    <p:cSldViewPr snapToGrid="0" snapToObjects="1">
      <p:cViewPr varScale="1">
        <p:scale>
          <a:sx n="111" d="100"/>
          <a:sy n="111" d="100"/>
        </p:scale>
        <p:origin x="1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Ask for students first thoughts. (avoid diatribes, though)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you want to and are familiar, briefly discuss history of the Perceptron (background image)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Perceptron#History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30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on what a model is in the next slide.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Important point is that how Machine Learning models “remember” depends on how we set up the representations.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1596632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Finally, machine learning models are designed to be </a:t>
            </a:r>
            <a:r>
              <a:rPr lang="en-US" b="1" dirty="0"/>
              <a:t>useful</a:t>
            </a:r>
            <a:r>
              <a:rPr lang="en-US" b="0" u="none" dirty="0"/>
              <a:t>. We’ll spend a lot of time defining and thinking about how we measure usefulness. How we put a number on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58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examples of regression</a:t>
            </a:r>
          </a:p>
        </p:txBody>
      </p:sp>
    </p:spTree>
    <p:extLst>
      <p:ext uri="{BB962C8B-B14F-4D97-AF65-F5344CB8AC3E}">
        <p14:creationId xmlns:p14="http://schemas.microsoft.com/office/powerpoint/2010/main" val="2289730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examples of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72177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To define Machine Learning, let’s start with the broader category of Artificial Intelligence.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Here’s four general sentiments about what is and isn’t AI.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Table reproduced from Russel &amp; </a:t>
            </a:r>
            <a:r>
              <a:rPr lang="en-US" dirty="0" err="1"/>
              <a:t>Norvig</a:t>
            </a:r>
            <a:r>
              <a:rPr lang="en-US" dirty="0"/>
              <a:t> Artificial Intelligence, A Modern Approach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4518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we talk about Machine Learning, we’re focusing on the thinking side of things.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74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even then, we only have some extremely slippery ideas to go off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345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Thinking, minds, decision making, perceiving, reasoning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precisely do these mean?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narrow them down to one idea: learning. We’ll define learning and then say that Machine Learning is just when machines learn.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0795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Ask for students first thoughts. (avoid diatribes, though)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you want to and are familiar, briefly discuss history of the Perceptron (background image)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Perceptron#History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78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short story by Magical Realism author Jorge Luis Borges.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won’t define learning for us but it might help us understand what is </a:t>
            </a:r>
            <a:r>
              <a:rPr lang="en-US" i="1" dirty="0"/>
              <a:t>not</a:t>
            </a:r>
            <a:r>
              <a:rPr lang="en-US" i="0" dirty="0"/>
              <a:t> learning.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a lot of words. We’ll break it down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is forward looking. We’ll come back to this idea when we discuss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73808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740961"/>
            <a:ext cx="6619244" cy="2497186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955371" y="3422142"/>
            <a:ext cx="937438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71" y="3875243"/>
            <a:ext cx="568796" cy="9049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866216" y="0"/>
            <a:ext cx="7379755" cy="10287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179614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54" y="3657590"/>
            <a:ext cx="7177646" cy="42505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754" y="571500"/>
            <a:ext cx="7177646" cy="273050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754" y="4082644"/>
            <a:ext cx="7177645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594754" y="3612156"/>
            <a:ext cx="7177646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8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38BE605-63EE-B94F-89FA-1BBBB6F72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EE286C-CD60-0C49-9391-3D86A48A96D2}"/>
              </a:ext>
            </a:extLst>
          </p:cNvPr>
          <p:cNvSpPr/>
          <p:nvPr/>
        </p:nvSpPr>
        <p:spPr>
          <a:xfrm>
            <a:off x="8314134" y="0"/>
            <a:ext cx="514350" cy="85725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ACF54-2A26-1946-929B-7B4539EC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86" y="360113"/>
            <a:ext cx="312245" cy="3945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0" y="557395"/>
            <a:ext cx="5790014" cy="2464594"/>
          </a:xfrm>
          <a:prstGeom prst="rect">
            <a:avLst/>
          </a:prstGeom>
          <a:solidFill>
            <a:srgbClr val="EE3967"/>
          </a:solidFill>
        </p:spPr>
        <p:txBody>
          <a:bodyPr lIns="274320" tIns="274320" rIns="274320" bIns="27432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262061" y="3282235"/>
            <a:ext cx="5790014" cy="374060"/>
          </a:xfrm>
          <a:solidFill>
            <a:srgbClr val="EE3967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r">
              <a:buNone/>
              <a:defRPr lang="en-US" sz="1350" b="0" i="0" kern="1200" cap="small" dirty="0">
                <a:solidFill>
                  <a:schemeClr val="tx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2958" y="269184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1692" y="2401907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39837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B92280-3AE9-E645-BED2-30A3F2007E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1EA518-61E2-084F-AEEA-29CB49D6ABB1}"/>
              </a:ext>
            </a:extLst>
          </p:cNvPr>
          <p:cNvSpPr/>
          <p:nvPr/>
        </p:nvSpPr>
        <p:spPr>
          <a:xfrm>
            <a:off x="8314134" y="0"/>
            <a:ext cx="514350" cy="85725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477AFF-8193-3A44-88F1-8EF93B2D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86" y="360113"/>
            <a:ext cx="312245" cy="3945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87" y="445838"/>
            <a:ext cx="6510104" cy="621031"/>
          </a:xfrm>
          <a:prstGeom prst="rect">
            <a:avLst/>
          </a:prstGeom>
          <a:solidFill>
            <a:srgbClr val="EE3967"/>
          </a:solidFill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90F629-AD34-584C-89D6-1C57AA87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99" y="1283696"/>
            <a:ext cx="6503692" cy="3413966"/>
          </a:xfrm>
          <a:solidFill>
            <a:srgbClr val="EE3967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6441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490" y="2221706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4127" y="2736056"/>
            <a:ext cx="2195513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7525" y="2221706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99609" y="2736056"/>
            <a:ext cx="2210096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8305" y="2221706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38305" y="2736056"/>
            <a:ext cx="2199085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789387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216450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540928" y="1225153"/>
            <a:ext cx="950119" cy="9501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2978962" y="1225153"/>
            <a:ext cx="950119" cy="9501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5409743" y="1225153"/>
            <a:ext cx="950119" cy="9501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185640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27310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364456"/>
            <a:ext cx="2205038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163208"/>
            <a:ext cx="220503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27310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364456"/>
            <a:ext cx="2197894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163208"/>
            <a:ext cx="2200805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27310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364456"/>
            <a:ext cx="2199085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163206"/>
            <a:ext cx="220199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307306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307306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496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144926"/>
            <a:ext cx="6619244" cy="1262994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41997" y="2893902"/>
            <a:ext cx="6619244" cy="352219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2618232"/>
            <a:ext cx="937438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866216" y="0"/>
            <a:ext cx="7379755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4395496" y="4401143"/>
            <a:ext cx="312245" cy="394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76" y="3297304"/>
            <a:ext cx="291465" cy="2914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3499" y="3289685"/>
            <a:ext cx="2120503" cy="3497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51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62EC1-AB61-3A4F-B00F-8A1D00DD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A290-64B4-3746-B7EA-BFD8EB84C6A9}" type="datetimeFigureOut">
              <a:rPr lang="en-US" smtClean="0"/>
              <a:t>8/21/20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52E1B-412D-EA4B-AABB-C9F28CAB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60CEE-EFC7-A345-8D9B-33E187E0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5270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62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144926"/>
            <a:ext cx="6619244" cy="1964661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997" y="3290141"/>
            <a:ext cx="6619244" cy="484793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136392"/>
            <a:ext cx="937438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4395496" y="4401143"/>
            <a:ext cx="312245" cy="394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F85AC3-6F0B-854B-B75A-AAED755C3C61}"/>
              </a:ext>
            </a:extLst>
          </p:cNvPr>
          <p:cNvSpPr/>
          <p:nvPr userDrawn="1"/>
        </p:nvSpPr>
        <p:spPr>
          <a:xfrm>
            <a:off x="866216" y="0"/>
            <a:ext cx="7379755" cy="10287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0140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02" y="1193007"/>
            <a:ext cx="7245688" cy="31466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814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5088" y="11991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479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1702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02" y="1650996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05090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5090" y="1650996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1274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9049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CF8B46-C6D6-5447-87DD-03E29D2D1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8314134" y="0"/>
            <a:ext cx="514350" cy="85725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86" y="360113"/>
            <a:ext cx="312245" cy="3945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59" y="857250"/>
            <a:ext cx="5289999" cy="3020012"/>
          </a:xfrm>
          <a:prstGeom prst="rect">
            <a:avLst/>
          </a:prstGeom>
          <a:solidFill>
            <a:schemeClr val="accent2"/>
          </a:solidFill>
        </p:spPr>
        <p:txBody>
          <a:bodyPr lIns="182880" tIns="182880" rIns="182880" bIns="182880" anchor="ctr" anchorCtr="0"/>
          <a:lstStyle>
            <a:lvl1pPr algn="l">
              <a:defRPr sz="72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6864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CF8B46-C6D6-5447-87DD-03E29D2D1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8314134" y="0"/>
            <a:ext cx="514350" cy="85725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86" y="360113"/>
            <a:ext cx="312245" cy="3945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153" y="1557495"/>
            <a:ext cx="5289999" cy="1937133"/>
          </a:xfrm>
          <a:prstGeom prst="rect">
            <a:avLst/>
          </a:prstGeom>
          <a:solidFill>
            <a:schemeClr val="accent2"/>
          </a:solidFill>
        </p:spPr>
        <p:txBody>
          <a:bodyPr lIns="182880" tIns="182880" rIns="182880" bIns="182880" anchor="ctr">
            <a:normAutofit/>
          </a:bodyPr>
          <a:lstStyle>
            <a:lvl1pPr algn="l">
              <a:defRPr sz="54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14311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01" y="907256"/>
            <a:ext cx="2550798" cy="1085850"/>
          </a:xfrm>
          <a:prstGeom prst="rect">
            <a:avLst/>
          </a:prstGeo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802" y="2168367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328988" y="815626"/>
            <a:ext cx="0" cy="3631597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534376" y="907256"/>
            <a:ext cx="4573780" cy="343281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47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158012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3FB92EF-0DFC-AB4E-AC0A-939FDAE0D1DA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7254962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14134" y="0"/>
            <a:ext cx="514350" cy="85725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15187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2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705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4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EB94-3B7B-2442-A374-E82225D7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59" y="857249"/>
            <a:ext cx="5289999" cy="3121897"/>
          </a:xfrm>
          <a:solidFill>
            <a:srgbClr val="EE3967"/>
          </a:solidFill>
        </p:spPr>
        <p:txBody>
          <a:bodyPr lIns="274320" bIns="91440"/>
          <a:lstStyle/>
          <a:p>
            <a:r>
              <a:rPr lang="en-US" sz="96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3346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</a:t>
            </a:r>
            <a:r>
              <a:rPr lang="en-US" sz="32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and update a model such that the the model is useful for future experience</a:t>
            </a:r>
            <a:endParaRPr sz="32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5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to process past experience and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 update a model </a:t>
            </a:r>
            <a:r>
              <a:rPr lang="en-US" sz="32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32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23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to process past experience and update a model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such that the the model is more useful for future experience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927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2" y="1193008"/>
            <a:ext cx="5995271" cy="1871336"/>
          </a:xfrm>
        </p:spPr>
        <p:txBody>
          <a:bodyPr>
            <a:normAutofit/>
          </a:bodyPr>
          <a:lstStyle/>
          <a:p>
            <a:r>
              <a:rPr lang="en-US" sz="2000" dirty="0"/>
              <a:t>A model is a small thing that captures a larger thing.</a:t>
            </a:r>
          </a:p>
          <a:p>
            <a:r>
              <a:rPr lang="en-US" sz="2000" dirty="0"/>
              <a:t>A good model omits unimportant details while retaining what’s important.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702" y="3064343"/>
            <a:ext cx="5606449" cy="17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973" y="2271318"/>
            <a:ext cx="2565325" cy="256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16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2" y="1193008"/>
            <a:ext cx="5995271" cy="1871336"/>
          </a:xfrm>
        </p:spPr>
        <p:txBody>
          <a:bodyPr>
            <a:normAutofit/>
          </a:bodyPr>
          <a:lstStyle/>
          <a:p>
            <a:r>
              <a:rPr lang="en-US" sz="2000" dirty="0"/>
              <a:t>Industry sometimes uses  “algorithm” and “model” interchangeably.</a:t>
            </a:r>
          </a:p>
          <a:p>
            <a:pPr lvl="1"/>
            <a:r>
              <a:rPr lang="en-US" sz="1850" dirty="0"/>
              <a:t>Words are complicated (more on this in NLP course)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702" y="3064343"/>
            <a:ext cx="5606449" cy="17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973" y="2271318"/>
            <a:ext cx="2565325" cy="256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49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7E1B-E486-1349-9E7A-AC0BFB628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How does machine learning work?</a:t>
            </a:r>
          </a:p>
        </p:txBody>
      </p:sp>
    </p:spTree>
    <p:extLst>
      <p:ext uri="{BB962C8B-B14F-4D97-AF65-F5344CB8AC3E}">
        <p14:creationId xmlns:p14="http://schemas.microsoft.com/office/powerpoint/2010/main" val="409744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6420596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</a:p>
              <a:p>
                <a:r>
                  <a:rPr lang="en-US" dirty="0"/>
                  <a:t>You should eventually be able to explain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 for every model you learn.</a:t>
                </a:r>
              </a:p>
              <a:p>
                <a:r>
                  <a:rPr lang="en-US" dirty="0"/>
                  <a:t>Notation: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arrays with 1 or more rows and columns. A single example is just an array with 1 row. A single feature is just an arrow with 1 column.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is standing in for 1 or more variables, rather than a single variable.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6420596" cy="3146611"/>
              </a:xfrm>
              <a:blipFill>
                <a:blip r:embed="rId2"/>
                <a:stretch>
                  <a:fillRect l="-197" t="-402" r="-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966B5C-C912-9746-BCEC-AE63223FDAA1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966B5C-C912-9746-BCEC-AE63223FD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261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   </a:t>
                </a:r>
              </a:p>
              <a:p>
                <a:pPr lvl="1"/>
                <a:r>
                  <a:rPr lang="en-US" b="1" u="sng" dirty="0"/>
                  <a:t>Observations</a:t>
                </a:r>
                <a:r>
                  <a:rPr lang="en-US" dirty="0"/>
                  <a:t>: rows or examples the model will see.</a:t>
                </a:r>
              </a:p>
              <a:p>
                <a:pPr lvl="1"/>
                <a:r>
                  <a:rPr lang="en-US" b="1" u="sng" dirty="0"/>
                  <a:t>Features</a:t>
                </a:r>
                <a:r>
                  <a:rPr lang="en-US" dirty="0"/>
                  <a:t>: the different ways that we measure each observation</a:t>
                </a:r>
              </a:p>
              <a:p>
                <a:pPr lvl="1"/>
                <a:r>
                  <a:rPr lang="en-US" u="sng" dirty="0"/>
                  <a:t>What were the observations and features in the MTA challenge?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EBE70-FC69-F94D-91A7-D7E792612923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EBE70-FC69-F94D-91A7-D7E792612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58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</a:t>
                </a:r>
              </a:p>
              <a:p>
                <a:pPr lvl="1"/>
                <a:r>
                  <a:rPr lang="en-US" b="1" u="sng" dirty="0"/>
                  <a:t>Observations</a:t>
                </a:r>
                <a:r>
                  <a:rPr lang="en-US" dirty="0"/>
                  <a:t>: rows or examples the model will see.</a:t>
                </a:r>
              </a:p>
              <a:p>
                <a:pPr lvl="1"/>
                <a:r>
                  <a:rPr lang="en-US" b="1" u="sng" dirty="0"/>
                  <a:t>Features</a:t>
                </a:r>
                <a:r>
                  <a:rPr lang="en-US" dirty="0"/>
                  <a:t>: the different ways that we measure each observation</a:t>
                </a:r>
              </a:p>
              <a:p>
                <a:pPr lvl="1"/>
                <a:r>
                  <a:rPr lang="en-US" u="sng" dirty="0"/>
                  <a:t>What were the observations and features in the MTA challenge?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6E9DE8-5056-F546-BE35-44F7F802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67" y="3315956"/>
            <a:ext cx="6440538" cy="1507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927D2B-CDCB-9C41-A57C-9D73B471A4A2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927D2B-CDCB-9C41-A57C-9D73B471A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4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09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: Output </a:t>
                </a:r>
              </a:p>
              <a:p>
                <a:pPr lvl="1"/>
                <a:r>
                  <a:rPr lang="en-US" dirty="0"/>
                  <a:t>Be careful to keep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(the prediction of our model)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(the observed values of y).</a:t>
                </a:r>
              </a:p>
              <a:p>
                <a:pPr lvl="1"/>
                <a:r>
                  <a:rPr lang="en-US" u="sng" dirty="0"/>
                  <a:t>Regression</a:t>
                </a:r>
                <a:r>
                  <a:rPr lang="en-US" dirty="0"/>
                  <a:t>: y is numeric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3"/>
                <a:stretch>
                  <a:fillRect l="-215" t="-40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92A691-B22F-D646-876F-8E6F27163282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92A691-B22F-D646-876F-8E6F2716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4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51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5463-4462-764A-9075-B8A4DD2EA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73" y="1977656"/>
            <a:ext cx="5550194" cy="1899606"/>
          </a:xfrm>
        </p:spPr>
        <p:txBody>
          <a:bodyPr/>
          <a:lstStyle/>
          <a:p>
            <a:r>
              <a:rPr lang="en-US" sz="4800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3768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: Output</a:t>
                </a:r>
              </a:p>
              <a:p>
                <a:pPr lvl="1"/>
                <a:r>
                  <a:rPr lang="en-US" dirty="0"/>
                  <a:t>Be careful to keep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(the prediction of our model)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(the observed values of y)</a:t>
                </a:r>
              </a:p>
              <a:p>
                <a:pPr lvl="1"/>
                <a:r>
                  <a:rPr lang="en-US" u="sng" dirty="0"/>
                  <a:t>Regression</a:t>
                </a:r>
                <a:r>
                  <a:rPr lang="en-US" dirty="0"/>
                  <a:t>: y is numeric</a:t>
                </a:r>
              </a:p>
              <a:p>
                <a:pPr lvl="2"/>
                <a:r>
                  <a:rPr lang="en-US" dirty="0"/>
                  <a:t>Stock price, customer churn, location (</a:t>
                </a:r>
                <a:r>
                  <a:rPr lang="en-US" dirty="0" err="1"/>
                  <a:t>x,y</a:t>
                </a:r>
                <a:r>
                  <a:rPr lang="en-US" dirty="0"/>
                  <a:t> coordinates)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C86531-09B8-DD40-9DAA-51726F333E9A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C86531-09B8-DD40-9DAA-51726F333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532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: Output</a:t>
                </a:r>
              </a:p>
              <a:p>
                <a:pPr lvl="1"/>
                <a:r>
                  <a:rPr lang="en-US" dirty="0"/>
                  <a:t>Be careful to keep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(the prediction of our model)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(the observed values of y)</a:t>
                </a:r>
              </a:p>
              <a:p>
                <a:pPr lvl="1"/>
                <a:r>
                  <a:rPr lang="en-US" u="sng" dirty="0"/>
                  <a:t>Regression</a:t>
                </a:r>
                <a:r>
                  <a:rPr lang="en-US" dirty="0"/>
                  <a:t>: y is numeric</a:t>
                </a:r>
              </a:p>
              <a:p>
                <a:pPr lvl="2"/>
                <a:r>
                  <a:rPr lang="en-US" dirty="0"/>
                  <a:t>Stock price, customer churn, location (longitude, latitude)</a:t>
                </a:r>
              </a:p>
              <a:p>
                <a:pPr lvl="1"/>
                <a:r>
                  <a:rPr lang="en-US" u="sng" dirty="0"/>
                  <a:t>Classification</a:t>
                </a:r>
                <a:r>
                  <a:rPr lang="en-US" dirty="0"/>
                  <a:t>: y is categorical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3"/>
                <a:stretch>
                  <a:fillRect l="-215" t="-40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02CDF1-8A1A-624F-AEBA-0F9691EB4DB6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02CDF1-8A1A-624F-AEBA-0F9691EB4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4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643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: Output</a:t>
                </a:r>
              </a:p>
              <a:p>
                <a:pPr lvl="1"/>
                <a:r>
                  <a:rPr lang="en-US" dirty="0"/>
                  <a:t>Be careful to keep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(the prediction of our model)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(the observed values of y)</a:t>
                </a:r>
              </a:p>
              <a:p>
                <a:pPr lvl="1"/>
                <a:r>
                  <a:rPr lang="en-US" u="sng" dirty="0"/>
                  <a:t>Regression</a:t>
                </a:r>
                <a:r>
                  <a:rPr lang="en-US" dirty="0"/>
                  <a:t>: y is numeric</a:t>
                </a:r>
              </a:p>
              <a:p>
                <a:pPr lvl="2"/>
                <a:r>
                  <a:rPr lang="en-US" dirty="0"/>
                  <a:t>Stock price, customer churn, location (</a:t>
                </a:r>
                <a:r>
                  <a:rPr lang="en-US" dirty="0" err="1"/>
                  <a:t>x,y</a:t>
                </a:r>
                <a:r>
                  <a:rPr lang="en-US" dirty="0"/>
                  <a:t> coordinates)</a:t>
                </a:r>
              </a:p>
              <a:p>
                <a:pPr lvl="1"/>
                <a:r>
                  <a:rPr lang="en-US" u="sng" dirty="0"/>
                  <a:t>Classification</a:t>
                </a:r>
                <a:r>
                  <a:rPr lang="en-US" dirty="0"/>
                  <a:t>: y is categorical</a:t>
                </a:r>
              </a:p>
              <a:p>
                <a:pPr lvl="2"/>
                <a:r>
                  <a:rPr lang="en-US" dirty="0"/>
                  <a:t>Face recognition, winner of award, which word comes next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7BD84-EAE9-5A44-9C96-D72C6342836C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7BD84-EAE9-5A44-9C96-D72C63428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386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Output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: Parameters</a:t>
                </a:r>
              </a:p>
              <a:p>
                <a:pPr lvl="1"/>
                <a:r>
                  <a:rPr lang="en-US" dirty="0"/>
                  <a:t>This is what changes as the model learns. </a:t>
                </a:r>
              </a:p>
              <a:p>
                <a:pPr lvl="1"/>
                <a:r>
                  <a:rPr lang="en-US" dirty="0"/>
                  <a:t>Some models have many different parameters, some have very few.</a:t>
                </a:r>
              </a:p>
              <a:p>
                <a:pPr lvl="1"/>
                <a:r>
                  <a:rPr lang="en-US" u="sng" dirty="0"/>
                  <a:t>Hyper-parameter</a:t>
                </a:r>
                <a:r>
                  <a:rPr lang="en-US" dirty="0"/>
                  <a:t>: A parameter that is not learned directly from the data. </a:t>
                </a:r>
              </a:p>
              <a:p>
                <a:pPr lvl="2"/>
                <a:r>
                  <a:rPr lang="en-US" dirty="0"/>
                  <a:t>Later we will discuss techniques for using model performance to inform hyperparameter selection.</a:t>
                </a:r>
                <a:endParaRPr lang="en-US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879072-CE0E-BE48-83A8-C42A078EDEB4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879072-CE0E-BE48-83A8-C42A078ED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084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Output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: 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: Prediction function</a:t>
                </a:r>
              </a:p>
              <a:p>
                <a:pPr lvl="1"/>
                <a:r>
                  <a:rPr lang="en-US" dirty="0"/>
                  <a:t>Generates predictions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988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4D066-1CD9-BD45-84D0-B130C1F46A35}"/>
              </a:ext>
            </a:extLst>
          </p:cNvPr>
          <p:cNvSpPr txBox="1"/>
          <p:nvPr/>
        </p:nvSpPr>
        <p:spPr>
          <a:xfrm>
            <a:off x="32870" y="470502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D2F111-AB63-554B-8012-D2F26179F742}"/>
              </a:ext>
            </a:extLst>
          </p:cNvPr>
          <p:cNvCxnSpPr>
            <a:cxnSpLocks/>
          </p:cNvCxnSpPr>
          <p:nvPr/>
        </p:nvCxnSpPr>
        <p:spPr>
          <a:xfrm>
            <a:off x="693336" y="4943161"/>
            <a:ext cx="796834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E092109-2BE3-134C-B5A7-0B37FC7019BC}"/>
              </a:ext>
            </a:extLst>
          </p:cNvPr>
          <p:cNvSpPr/>
          <p:nvPr/>
        </p:nvSpPr>
        <p:spPr>
          <a:xfrm>
            <a:off x="693336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FAA098-76EB-384E-8DCF-6C70B0AF75F1}"/>
              </a:ext>
            </a:extLst>
          </p:cNvPr>
          <p:cNvSpPr/>
          <p:nvPr/>
        </p:nvSpPr>
        <p:spPr>
          <a:xfrm>
            <a:off x="1214600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FC624C-24B1-7840-95BB-72711E0AD3DD}"/>
              </a:ext>
            </a:extLst>
          </p:cNvPr>
          <p:cNvSpPr/>
          <p:nvPr/>
        </p:nvSpPr>
        <p:spPr>
          <a:xfrm>
            <a:off x="1735864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1BD7F4-988C-9146-8D5E-14D8022907ED}"/>
              </a:ext>
            </a:extLst>
          </p:cNvPr>
          <p:cNvSpPr/>
          <p:nvPr/>
        </p:nvSpPr>
        <p:spPr>
          <a:xfrm>
            <a:off x="2257128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9CEC13-6975-484A-B4A9-10807BA4059B}"/>
              </a:ext>
            </a:extLst>
          </p:cNvPr>
          <p:cNvSpPr/>
          <p:nvPr/>
        </p:nvSpPr>
        <p:spPr>
          <a:xfrm>
            <a:off x="2778392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3AF7EA-7D2F-2B46-9566-B6C00B062731}"/>
              </a:ext>
            </a:extLst>
          </p:cNvPr>
          <p:cNvSpPr/>
          <p:nvPr/>
        </p:nvSpPr>
        <p:spPr>
          <a:xfrm>
            <a:off x="3299656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A13C88-9C61-8B47-BCBD-6B8690FAA69E}"/>
              </a:ext>
            </a:extLst>
          </p:cNvPr>
          <p:cNvSpPr/>
          <p:nvPr/>
        </p:nvSpPr>
        <p:spPr>
          <a:xfrm>
            <a:off x="693336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0D2964-18A4-6241-88A0-141A52F738C1}"/>
              </a:ext>
            </a:extLst>
          </p:cNvPr>
          <p:cNvSpPr/>
          <p:nvPr/>
        </p:nvSpPr>
        <p:spPr>
          <a:xfrm>
            <a:off x="1214600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B6BDCA-A06F-B54F-A1DC-ECE89E87941A}"/>
              </a:ext>
            </a:extLst>
          </p:cNvPr>
          <p:cNvSpPr/>
          <p:nvPr/>
        </p:nvSpPr>
        <p:spPr>
          <a:xfrm>
            <a:off x="1735864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3C59EF-A657-B74E-80FE-F780BF088CB5}"/>
              </a:ext>
            </a:extLst>
          </p:cNvPr>
          <p:cNvSpPr/>
          <p:nvPr/>
        </p:nvSpPr>
        <p:spPr>
          <a:xfrm>
            <a:off x="2257128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ED8292-B7A6-7D4A-9E31-A7C8A9BEF01C}"/>
              </a:ext>
            </a:extLst>
          </p:cNvPr>
          <p:cNvSpPr/>
          <p:nvPr/>
        </p:nvSpPr>
        <p:spPr>
          <a:xfrm>
            <a:off x="2778392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3A4290-0C8A-6E4E-94DB-B651B5817E35}"/>
              </a:ext>
            </a:extLst>
          </p:cNvPr>
          <p:cNvSpPr/>
          <p:nvPr/>
        </p:nvSpPr>
        <p:spPr>
          <a:xfrm>
            <a:off x="3299656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C6FA8E6-58CA-E74F-93DC-5304BD75018F}"/>
                  </a:ext>
                </a:extLst>
              </p:cNvPr>
              <p:cNvSpPr/>
              <p:nvPr/>
            </p:nvSpPr>
            <p:spPr>
              <a:xfrm>
                <a:off x="3914546" y="2044471"/>
                <a:ext cx="1728317" cy="1716358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Scientists trains model to find best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given past experience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C6FA8E6-58CA-E74F-93DC-5304BD750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546" y="2044471"/>
                <a:ext cx="1728317" cy="1716358"/>
              </a:xfrm>
              <a:prstGeom prst="rect">
                <a:avLst/>
              </a:prstGeom>
              <a:blipFill>
                <a:blip r:embed="rId2"/>
                <a:stretch>
                  <a:fillRect r="-287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63171615-6CF1-D04E-9E31-FD1224F653DE}"/>
              </a:ext>
            </a:extLst>
          </p:cNvPr>
          <p:cNvSpPr/>
          <p:nvPr/>
        </p:nvSpPr>
        <p:spPr>
          <a:xfrm>
            <a:off x="5773594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5783D7-D0F1-F346-97FD-4725AAFCAF30}"/>
              </a:ext>
            </a:extLst>
          </p:cNvPr>
          <p:cNvSpPr/>
          <p:nvPr/>
        </p:nvSpPr>
        <p:spPr>
          <a:xfrm>
            <a:off x="6294858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5C51AC-F2EC-8A49-8672-E53A9B8CB37B}"/>
              </a:ext>
            </a:extLst>
          </p:cNvPr>
          <p:cNvSpPr/>
          <p:nvPr/>
        </p:nvSpPr>
        <p:spPr>
          <a:xfrm>
            <a:off x="6816122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E66FA0-C6C5-FE4A-9233-DE5A1ACB2DCF}"/>
              </a:ext>
            </a:extLst>
          </p:cNvPr>
          <p:cNvSpPr/>
          <p:nvPr/>
        </p:nvSpPr>
        <p:spPr>
          <a:xfrm>
            <a:off x="7337386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F80E2F-F9E3-7E47-8CFC-C435EA5E3114}"/>
              </a:ext>
            </a:extLst>
          </p:cNvPr>
          <p:cNvSpPr/>
          <p:nvPr/>
        </p:nvSpPr>
        <p:spPr>
          <a:xfrm>
            <a:off x="7858650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33F8F7-72C8-CA48-8BCB-0EE2E78843C9}"/>
                  </a:ext>
                </a:extLst>
              </p:cNvPr>
              <p:cNvSpPr/>
              <p:nvPr/>
            </p:nvSpPr>
            <p:spPr>
              <a:xfrm>
                <a:off x="5773594" y="3312165"/>
                <a:ext cx="432079" cy="1401061"/>
              </a:xfrm>
              <a:prstGeom prst="rect">
                <a:avLst/>
              </a:prstGeom>
              <a:solidFill>
                <a:srgbClr val="EE3967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b="1" dirty="0">
                  <a:ln w="22225">
                    <a:noFill/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33F8F7-72C8-CA48-8BCB-0EE2E7884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594" y="3312165"/>
                <a:ext cx="432079" cy="1401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6B997D-D5E3-174F-9E3C-42262428970B}"/>
                  </a:ext>
                </a:extLst>
              </p:cNvPr>
              <p:cNvSpPr/>
              <p:nvPr/>
            </p:nvSpPr>
            <p:spPr>
              <a:xfrm>
                <a:off x="6294858" y="3312165"/>
                <a:ext cx="432079" cy="1401061"/>
              </a:xfrm>
              <a:prstGeom prst="rect">
                <a:avLst/>
              </a:prstGeom>
              <a:solidFill>
                <a:srgbClr val="EE3967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b="1" dirty="0">
                  <a:ln w="22225">
                    <a:noFill/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6B997D-D5E3-174F-9E3C-422624289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858" y="3312165"/>
                <a:ext cx="432079" cy="1401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D6FAC0F-C298-824C-8800-1ED9E4996C0C}"/>
                  </a:ext>
                </a:extLst>
              </p:cNvPr>
              <p:cNvSpPr/>
              <p:nvPr/>
            </p:nvSpPr>
            <p:spPr>
              <a:xfrm>
                <a:off x="6816122" y="3312165"/>
                <a:ext cx="432079" cy="1401061"/>
              </a:xfrm>
              <a:prstGeom prst="rect">
                <a:avLst/>
              </a:prstGeom>
              <a:solidFill>
                <a:srgbClr val="EE3967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b="1" dirty="0">
                  <a:ln w="22225">
                    <a:noFill/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D6FAC0F-C298-824C-8800-1ED9E4996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122" y="3312165"/>
                <a:ext cx="432079" cy="1401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C17709-53FE-B14C-A4F4-D810CA94C353}"/>
                  </a:ext>
                </a:extLst>
              </p:cNvPr>
              <p:cNvSpPr/>
              <p:nvPr/>
            </p:nvSpPr>
            <p:spPr>
              <a:xfrm>
                <a:off x="7337386" y="3312165"/>
                <a:ext cx="432079" cy="1401061"/>
              </a:xfrm>
              <a:prstGeom prst="rect">
                <a:avLst/>
              </a:prstGeom>
              <a:solidFill>
                <a:srgbClr val="EE3967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b="1" dirty="0">
                  <a:ln w="22225">
                    <a:noFill/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C17709-53FE-B14C-A4F4-D810CA94C3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86" y="3312165"/>
                <a:ext cx="432079" cy="1401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776C3D-7F66-2D43-BAC4-11DE4B2C5474}"/>
                  </a:ext>
                </a:extLst>
              </p:cNvPr>
              <p:cNvSpPr/>
              <p:nvPr/>
            </p:nvSpPr>
            <p:spPr>
              <a:xfrm>
                <a:off x="7858650" y="3312165"/>
                <a:ext cx="432079" cy="1401061"/>
              </a:xfrm>
              <a:prstGeom prst="rect">
                <a:avLst/>
              </a:prstGeom>
              <a:solidFill>
                <a:srgbClr val="EE3967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b="1" dirty="0">
                  <a:ln w="22225">
                    <a:noFill/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776C3D-7F66-2D43-BAC4-11DE4B2C5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650" y="3312165"/>
                <a:ext cx="432079" cy="1401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0C8566E-EC61-D14E-8B0E-43A002023D35}"/>
                  </a:ext>
                </a:extLst>
              </p:cNvPr>
              <p:cNvSpPr/>
              <p:nvPr/>
            </p:nvSpPr>
            <p:spPr>
              <a:xfrm>
                <a:off x="6326465" y="2698815"/>
                <a:ext cx="1411392" cy="407670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0C8566E-EC61-D14E-8B0E-43A002023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465" y="2698815"/>
                <a:ext cx="1411392" cy="4076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BFAD2B-9058-2643-950A-A7E39FB9D9BC}"/>
              </a:ext>
            </a:extLst>
          </p:cNvPr>
          <p:cNvCxnSpPr>
            <a:endCxn id="43" idx="0"/>
          </p:cNvCxnSpPr>
          <p:nvPr/>
        </p:nvCxnSpPr>
        <p:spPr>
          <a:xfrm>
            <a:off x="7032161" y="2468880"/>
            <a:ext cx="0" cy="229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67B25F-4766-EE40-B9F4-B5789EF0648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032162" y="3106485"/>
            <a:ext cx="1440" cy="205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950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Output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: 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: Prediction function</a:t>
                </a:r>
              </a:p>
              <a:p>
                <a:pPr marL="0" indent="0">
                  <a:buNone/>
                </a:pPr>
                <a:r>
                  <a:rPr lang="en-US" dirty="0"/>
                  <a:t>Applies to most machine learning models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Loss</a:t>
                </a:r>
              </a:p>
              <a:p>
                <a:pPr lvl="1"/>
                <a:r>
                  <a:rPr lang="en-US" dirty="0"/>
                  <a:t>Most ML models define a quantitative score for how “good” our predictions are. </a:t>
                </a:r>
              </a:p>
              <a:p>
                <a:pPr lvl="1"/>
                <a:r>
                  <a:rPr lang="en-US" dirty="0"/>
                  <a:t>Typically measures how close our predictions are to the true values.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950493"/>
              </a:xfrm>
              <a:blipFill>
                <a:blip r:embed="rId2"/>
                <a:stretch>
                  <a:fillRect l="-215" t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535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6966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Output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: 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: Prediction function</a:t>
                </a:r>
              </a:p>
              <a:p>
                <a:pPr marL="0" indent="0">
                  <a:buNone/>
                </a:pPr>
                <a:r>
                  <a:rPr lang="en-US" dirty="0"/>
                  <a:t>Applies to most machine learning models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Loss</a:t>
                </a:r>
              </a:p>
              <a:p>
                <a:r>
                  <a:rPr lang="en-US" dirty="0"/>
                  <a:t>Update rule:</a:t>
                </a:r>
              </a:p>
              <a:p>
                <a:pPr lvl="1"/>
                <a:r>
                  <a:rPr lang="en-US" dirty="0"/>
                  <a:t>Given observed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update rule determines how to update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Typically, finds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minimizes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696679"/>
              </a:xfrm>
              <a:blipFill>
                <a:blip r:embed="rId2"/>
                <a:stretch>
                  <a:fillRect l="-215" t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70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6966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Applies to every machine learning model </a:t>
                </a:r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/>
                  <a:t>: Output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: Parameters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000" dirty="0"/>
                  <a:t>: Prediction function</a:t>
                </a:r>
              </a:p>
              <a:p>
                <a:pPr marL="0" indent="0">
                  <a:buNone/>
                </a:pPr>
                <a:r>
                  <a:rPr lang="en-US" sz="2000" dirty="0"/>
                  <a:t>Applies to most machine learning models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Loss</a:t>
                </a:r>
              </a:p>
              <a:p>
                <a:r>
                  <a:rPr lang="en-US" sz="2000" dirty="0"/>
                  <a:t>Update rule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696679"/>
              </a:xfrm>
              <a:blipFill>
                <a:blip r:embed="rId2"/>
                <a:stretch>
                  <a:fillRect l="-1073" t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855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7E1B-E486-1349-9E7A-AC0BFB628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can we do with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92771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context: AI</a:t>
            </a:r>
            <a:endParaRPr dirty="0"/>
          </a:p>
        </p:txBody>
      </p:sp>
      <p:pic>
        <p:nvPicPr>
          <p:cNvPr id="5" name="Shape 67">
            <a:extLst>
              <a:ext uri="{FF2B5EF4-FFF2-40B4-BE49-F238E27FC236}">
                <a16:creationId xmlns:a16="http://schemas.microsoft.com/office/drawing/2014/main" id="{8346387B-6EAE-7842-8992-70CC724B0C44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545" y="1119374"/>
            <a:ext cx="5610292" cy="37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86A206-38DD-5F45-9938-01F87B465BE0}"/>
              </a:ext>
            </a:extLst>
          </p:cNvPr>
          <p:cNvSpPr txBox="1"/>
          <p:nvPr/>
        </p:nvSpPr>
        <p:spPr>
          <a:xfrm>
            <a:off x="1957087" y="4866501"/>
            <a:ext cx="3953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Russel &amp; </a:t>
            </a:r>
            <a:r>
              <a:rPr lang="en-US" sz="1200" dirty="0" err="1"/>
              <a:t>Norvig</a:t>
            </a:r>
            <a:r>
              <a:rPr lang="en-US" sz="1200" dirty="0"/>
              <a:t>: Artificial Intelligence, A Modern Approach</a:t>
            </a:r>
          </a:p>
        </p:txBody>
      </p:sp>
    </p:spTree>
    <p:extLst>
      <p:ext uri="{BB962C8B-B14F-4D97-AF65-F5344CB8AC3E}">
        <p14:creationId xmlns:p14="http://schemas.microsoft.com/office/powerpoint/2010/main" val="2838823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3EB0-1ACE-C647-A25F-D187B979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D1D53-16B6-9347-BCA9-6C2A99DE0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750" dirty="0"/>
                  <a:t>Interpretation</a:t>
                </a:r>
              </a:p>
              <a:p>
                <a:pPr lvl="1"/>
                <a:r>
                  <a:rPr lang="en-US" sz="1600" dirty="0"/>
                  <a:t>In some cases, the primary concern what the model tells us.</a:t>
                </a:r>
              </a:p>
              <a:p>
                <a:pPr lvl="1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the interpretation approach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600" dirty="0"/>
                  <a:t> to give us insight into a system.</a:t>
                </a:r>
              </a:p>
              <a:p>
                <a:pPr lvl="1"/>
                <a:r>
                  <a:rPr lang="en-US" sz="1600" dirty="0"/>
                  <a:t>Example workflow:</a:t>
                </a:r>
              </a:p>
              <a:p>
                <a:pPr lvl="2"/>
                <a:r>
                  <a:rPr lang="en-US" sz="1450" dirty="0"/>
                  <a:t>Gather </a:t>
                </a:r>
                <a14:m>
                  <m:oMath xmlns:m="http://schemas.openxmlformats.org/officeDocument/2006/math">
                    <m:r>
                      <a:rPr lang="en-US" sz="145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5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450" dirty="0"/>
              </a:p>
              <a:p>
                <a:pPr lvl="2"/>
                <a:r>
                  <a:rPr lang="en-US" sz="1450" dirty="0"/>
                  <a:t>Train a model by finding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5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450" dirty="0"/>
                  <a:t> that gives the best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5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5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5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5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50" dirty="0"/>
              </a:p>
              <a:p>
                <a:pPr lvl="2"/>
                <a:r>
                  <a:rPr lang="en-US" sz="1450" dirty="0"/>
                  <a:t>Discard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5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50" dirty="0"/>
                  <a:t>. Peer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5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450" dirty="0"/>
                  <a:t> and see what it tells us.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D1D53-16B6-9347-BCA9-6C2A99DE0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02" r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5832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3EB0-1ACE-C647-A25F-D187B979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1D53-16B6-9347-BCA9-6C2A99DE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2" y="1193007"/>
            <a:ext cx="3403546" cy="3146611"/>
          </a:xfrm>
        </p:spPr>
        <p:txBody>
          <a:bodyPr>
            <a:normAutofit/>
          </a:bodyPr>
          <a:lstStyle/>
          <a:p>
            <a:r>
              <a:rPr lang="en-US" sz="1750" dirty="0"/>
              <a:t>Interpretation</a:t>
            </a:r>
          </a:p>
          <a:p>
            <a:pPr lvl="1"/>
            <a:r>
              <a:rPr lang="en-US" sz="1600" dirty="0"/>
              <a:t>Example: Looking for insight into housing sale prices in Ames, Iowa. Which features are most important?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B05F1-D29A-B149-ACE5-09775CF0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168" y="2049137"/>
            <a:ext cx="5177130" cy="28405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30431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3EB0-1ACE-C647-A25F-D187B979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D1D53-16B6-9347-BCA9-6C2A99DE0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7245688" cy="3566280"/>
              </a:xfrm>
            </p:spPr>
            <p:txBody>
              <a:bodyPr>
                <a:normAutofit/>
              </a:bodyPr>
              <a:lstStyle/>
              <a:p>
                <a:r>
                  <a:rPr lang="en-US" sz="1750" dirty="0"/>
                  <a:t>Interpretation</a:t>
                </a:r>
              </a:p>
              <a:p>
                <a:r>
                  <a:rPr lang="en-US" sz="1750" dirty="0"/>
                  <a:t>Prediction </a:t>
                </a:r>
              </a:p>
              <a:p>
                <a:pPr lvl="1"/>
                <a:r>
                  <a:rPr lang="en-US" sz="1450" dirty="0"/>
                  <a:t>AKA “bake off”</a:t>
                </a:r>
              </a:p>
              <a:p>
                <a:pPr lvl="1"/>
                <a:r>
                  <a:rPr lang="en-US" sz="1450" dirty="0"/>
                  <a:t>In some cases, the primary concern is making the best prediction.</a:t>
                </a:r>
              </a:p>
              <a:p>
                <a:pPr lvl="1"/>
                <a:r>
                  <a:rPr lang="en-US" sz="1600" dirty="0"/>
                  <a:t>The focus is on optimizing certain performance metrics, such as accuracy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(more on this later). </a:t>
                </a:r>
              </a:p>
              <a:p>
                <a:pPr lvl="1"/>
                <a:r>
                  <a:rPr lang="en-US" sz="1600" dirty="0"/>
                  <a:t>ex: Kaggle, KDD Cup</a:t>
                </a:r>
              </a:p>
              <a:p>
                <a:pPr lvl="1"/>
                <a:r>
                  <a:rPr lang="en-US" sz="1650" u="sng" dirty="0"/>
                  <a:t>Black box model</a:t>
                </a:r>
                <a:r>
                  <a:rPr lang="en-US" sz="1650" dirty="0"/>
                  <a:t>: A model with little-to-no interpretability.</a:t>
                </a:r>
                <a:endParaRPr lang="en-US" sz="1650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D1D53-16B6-9347-BCA9-6C2A99DE0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7245688" cy="3566280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373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3EB0-1ACE-C647-A25F-D187B979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1D53-16B6-9347-BCA9-6C2A99DE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2" y="1193007"/>
            <a:ext cx="2969290" cy="3146611"/>
          </a:xfrm>
        </p:spPr>
        <p:txBody>
          <a:bodyPr>
            <a:normAutofit/>
          </a:bodyPr>
          <a:lstStyle/>
          <a:p>
            <a:r>
              <a:rPr lang="en-US" sz="1800" dirty="0"/>
              <a:t>Interpretation</a:t>
            </a:r>
          </a:p>
          <a:p>
            <a:r>
              <a:rPr lang="en-US" sz="1800" dirty="0"/>
              <a:t>Prediction </a:t>
            </a:r>
          </a:p>
          <a:p>
            <a:pPr lvl="1"/>
            <a:r>
              <a:rPr lang="en-US" sz="1600" dirty="0"/>
              <a:t>Example: Build an app that predicts the eventual sale price of homes in Ames, Iowa.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99DC3-C5F6-C749-95DA-5543C506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92" y="1594656"/>
            <a:ext cx="5591305" cy="329502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2062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3EB0-1ACE-C647-A25F-D187B979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1D53-16B6-9347-BCA9-6C2A99DE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1" y="1193007"/>
            <a:ext cx="7596375" cy="3146611"/>
          </a:xfrm>
        </p:spPr>
        <p:txBody>
          <a:bodyPr>
            <a:normAutofit/>
          </a:bodyPr>
          <a:lstStyle/>
          <a:p>
            <a:r>
              <a:rPr lang="en-US" sz="1800" dirty="0"/>
              <a:t>Interpretation</a:t>
            </a:r>
          </a:p>
          <a:p>
            <a:r>
              <a:rPr lang="en-US" sz="1800" dirty="0"/>
              <a:t>Prediction </a:t>
            </a:r>
          </a:p>
          <a:p>
            <a:r>
              <a:rPr lang="en-US" sz="1800" dirty="0"/>
              <a:t>Combined</a:t>
            </a:r>
          </a:p>
          <a:p>
            <a:pPr lvl="1"/>
            <a:r>
              <a:rPr lang="en-US" sz="1600" dirty="0"/>
              <a:t>Majority of projects will call for a balance.</a:t>
            </a:r>
          </a:p>
          <a:p>
            <a:pPr lvl="1"/>
            <a:r>
              <a:rPr lang="en-US" sz="1600" dirty="0"/>
              <a:t>Interpretation can provide insight into improvements in prediction and vice-versa.</a:t>
            </a:r>
          </a:p>
          <a:p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21274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DFB5-7AC4-BD4A-915C-D14387ED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A65173-D720-BE45-9515-7B110122DB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" sz="2400" dirty="0"/>
                  <a:t>Machine Learning is the subset of AI that focuses on model building</a:t>
                </a:r>
              </a:p>
              <a:p>
                <a:r>
                  <a:rPr lang="en" sz="2400" dirty="0"/>
                  <a:t>ML algorithms </a:t>
                </a:r>
              </a:p>
              <a:p>
                <a:pPr lvl="1"/>
                <a:r>
                  <a:rPr lang="en-US" sz="2000" dirty="0"/>
                  <a:t>U</a:t>
                </a:r>
                <a:r>
                  <a:rPr lang="en" sz="2000" dirty="0"/>
                  <a:t>se past experience to update a model that is useful for future experience.</a:t>
                </a:r>
              </a:p>
              <a:p>
                <a:pPr lvl="1"/>
                <a:r>
                  <a:rPr lang="en" sz="2000" dirty="0"/>
                  <a:t>Follow a general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sz="2000" dirty="0"/>
              </a:p>
              <a:p>
                <a:r>
                  <a:rPr lang="en" sz="2150" dirty="0"/>
                  <a:t>Models can be used for interpretation and/or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A65173-D720-BE45-9515-7B110122D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1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11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context: AI</a:t>
            </a:r>
            <a:endParaRPr dirty="0"/>
          </a:p>
        </p:txBody>
      </p:sp>
      <p:pic>
        <p:nvPicPr>
          <p:cNvPr id="5" name="Shape 67">
            <a:extLst>
              <a:ext uri="{FF2B5EF4-FFF2-40B4-BE49-F238E27FC236}">
                <a16:creationId xmlns:a16="http://schemas.microsoft.com/office/drawing/2014/main" id="{8346387B-6EAE-7842-8992-70CC724B0C44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545" y="1119374"/>
            <a:ext cx="5610292" cy="37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5F06CE4-F700-1D41-A4B6-7B1094C1861C}"/>
              </a:ext>
            </a:extLst>
          </p:cNvPr>
          <p:cNvSpPr/>
          <p:nvPr/>
        </p:nvSpPr>
        <p:spPr>
          <a:xfrm>
            <a:off x="1194545" y="1119374"/>
            <a:ext cx="5610292" cy="3708498"/>
          </a:xfrm>
          <a:custGeom>
            <a:avLst/>
            <a:gdLst>
              <a:gd name="connsiteX0" fmla="*/ 68199 w 5610292"/>
              <a:gd name="connsiteY0" fmla="*/ 71473 h 3708498"/>
              <a:gd name="connsiteX1" fmla="*/ 68199 w 5610292"/>
              <a:gd name="connsiteY1" fmla="*/ 1676077 h 3708498"/>
              <a:gd name="connsiteX2" fmla="*/ 5528472 w 5610292"/>
              <a:gd name="connsiteY2" fmla="*/ 1676077 h 3708498"/>
              <a:gd name="connsiteX3" fmla="*/ 5528472 w 5610292"/>
              <a:gd name="connsiteY3" fmla="*/ 71473 h 3708498"/>
              <a:gd name="connsiteX4" fmla="*/ 0 w 5610292"/>
              <a:gd name="connsiteY4" fmla="*/ 0 h 3708498"/>
              <a:gd name="connsiteX5" fmla="*/ 5610292 w 5610292"/>
              <a:gd name="connsiteY5" fmla="*/ 0 h 3708498"/>
              <a:gd name="connsiteX6" fmla="*/ 5610292 w 5610292"/>
              <a:gd name="connsiteY6" fmla="*/ 3708498 h 3708498"/>
              <a:gd name="connsiteX7" fmla="*/ 0 w 5610292"/>
              <a:gd name="connsiteY7" fmla="*/ 3708498 h 3708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10292" h="3708498">
                <a:moveTo>
                  <a:pt x="68199" y="71473"/>
                </a:moveTo>
                <a:lnTo>
                  <a:pt x="68199" y="1676077"/>
                </a:lnTo>
                <a:lnTo>
                  <a:pt x="5528472" y="1676077"/>
                </a:lnTo>
                <a:lnTo>
                  <a:pt x="5528472" y="71473"/>
                </a:lnTo>
                <a:close/>
                <a:moveTo>
                  <a:pt x="0" y="0"/>
                </a:moveTo>
                <a:lnTo>
                  <a:pt x="5610292" y="0"/>
                </a:lnTo>
                <a:lnTo>
                  <a:pt x="5610292" y="3708498"/>
                </a:lnTo>
                <a:lnTo>
                  <a:pt x="0" y="3708498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46BD9-87AA-B04A-8B39-CD98F6AB03A7}"/>
              </a:ext>
            </a:extLst>
          </p:cNvPr>
          <p:cNvSpPr txBox="1"/>
          <p:nvPr/>
        </p:nvSpPr>
        <p:spPr>
          <a:xfrm>
            <a:off x="1957087" y="4866501"/>
            <a:ext cx="3953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Russel &amp; </a:t>
            </a:r>
            <a:r>
              <a:rPr lang="en-US" sz="1200" dirty="0" err="1"/>
              <a:t>Norvig</a:t>
            </a:r>
            <a:r>
              <a:rPr lang="en-US" sz="1200" dirty="0"/>
              <a:t>: Artificial Intelligence, A Modern Approach</a:t>
            </a:r>
          </a:p>
        </p:txBody>
      </p:sp>
    </p:spTree>
    <p:extLst>
      <p:ext uri="{BB962C8B-B14F-4D97-AF65-F5344CB8AC3E}">
        <p14:creationId xmlns:p14="http://schemas.microsoft.com/office/powerpoint/2010/main" val="3855080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context: AI</a:t>
            </a:r>
            <a:endParaRPr dirty="0"/>
          </a:p>
        </p:txBody>
      </p:sp>
      <p:pic>
        <p:nvPicPr>
          <p:cNvPr id="7" name="Shape 67">
            <a:extLst>
              <a:ext uri="{FF2B5EF4-FFF2-40B4-BE49-F238E27FC236}">
                <a16:creationId xmlns:a16="http://schemas.microsoft.com/office/drawing/2014/main" id="{F8628738-19ED-654A-92B0-BDBA5E17D70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233" y="1338530"/>
            <a:ext cx="8511534" cy="26908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01FB68-3444-DB41-A03E-DFDC798F536B}"/>
              </a:ext>
            </a:extLst>
          </p:cNvPr>
          <p:cNvSpPr txBox="1"/>
          <p:nvPr/>
        </p:nvSpPr>
        <p:spPr>
          <a:xfrm>
            <a:off x="1957087" y="4866501"/>
            <a:ext cx="3953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Russel &amp; </a:t>
            </a:r>
            <a:r>
              <a:rPr lang="en-US" sz="1200" dirty="0" err="1"/>
              <a:t>Norvig</a:t>
            </a:r>
            <a:r>
              <a:rPr lang="en-US" sz="1200" dirty="0"/>
              <a:t>: Artificial Intelligence, A Modern Approach</a:t>
            </a:r>
          </a:p>
        </p:txBody>
      </p:sp>
    </p:spTree>
    <p:extLst>
      <p:ext uri="{BB962C8B-B14F-4D97-AF65-F5344CB8AC3E}">
        <p14:creationId xmlns:p14="http://schemas.microsoft.com/office/powerpoint/2010/main" val="2048085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context: AI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EABA65-41E4-6F4A-9BA8-44479CFF7C81}"/>
              </a:ext>
            </a:extLst>
          </p:cNvPr>
          <p:cNvGrpSpPr>
            <a:grpSpLocks noChangeAspect="1"/>
          </p:cNvGrpSpPr>
          <p:nvPr/>
        </p:nvGrpSpPr>
        <p:grpSpPr>
          <a:xfrm>
            <a:off x="316233" y="1338530"/>
            <a:ext cx="8511534" cy="2690860"/>
            <a:chOff x="538489" y="1529663"/>
            <a:chExt cx="7865237" cy="2486538"/>
          </a:xfrm>
        </p:grpSpPr>
        <p:pic>
          <p:nvPicPr>
            <p:cNvPr id="7" name="Shape 67">
              <a:extLst>
                <a:ext uri="{FF2B5EF4-FFF2-40B4-BE49-F238E27FC236}">
                  <a16:creationId xmlns:a16="http://schemas.microsoft.com/office/drawing/2014/main" id="{EFB281C5-03E5-1C43-B50F-51C49500904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8489" y="1529663"/>
              <a:ext cx="7865237" cy="2486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33BB014-1790-2C49-A741-4C4CCDFBC4C5}"/>
                </a:ext>
              </a:extLst>
            </p:cNvPr>
            <p:cNvSpPr/>
            <p:nvPr/>
          </p:nvSpPr>
          <p:spPr>
            <a:xfrm>
              <a:off x="538490" y="1529663"/>
              <a:ext cx="7865236" cy="2486538"/>
            </a:xfrm>
            <a:custGeom>
              <a:avLst/>
              <a:gdLst>
                <a:gd name="connsiteX0" fmla="*/ 5217852 w 7865236"/>
                <a:gd name="connsiteY0" fmla="*/ 1578783 h 2486538"/>
                <a:gd name="connsiteX1" fmla="*/ 5217852 w 7865236"/>
                <a:gd name="connsiteY1" fmla="*/ 1857154 h 2486538"/>
                <a:gd name="connsiteX2" fmla="*/ 7319554 w 7865236"/>
                <a:gd name="connsiteY2" fmla="*/ 1857154 h 2486538"/>
                <a:gd name="connsiteX3" fmla="*/ 7319554 w 7865236"/>
                <a:gd name="connsiteY3" fmla="*/ 1578783 h 2486538"/>
                <a:gd name="connsiteX4" fmla="*/ 1450382 w 7865236"/>
                <a:gd name="connsiteY4" fmla="*/ 1578782 h 2486538"/>
                <a:gd name="connsiteX5" fmla="*/ 1450382 w 7865236"/>
                <a:gd name="connsiteY5" fmla="*/ 1816546 h 2486538"/>
                <a:gd name="connsiteX6" fmla="*/ 978944 w 7865236"/>
                <a:gd name="connsiteY6" fmla="*/ 1816546 h 2486538"/>
                <a:gd name="connsiteX7" fmla="*/ 978944 w 7865236"/>
                <a:gd name="connsiteY7" fmla="*/ 2063020 h 2486538"/>
                <a:gd name="connsiteX8" fmla="*/ 202768 w 7865236"/>
                <a:gd name="connsiteY8" fmla="*/ 2063020 h 2486538"/>
                <a:gd name="connsiteX9" fmla="*/ 202768 w 7865236"/>
                <a:gd name="connsiteY9" fmla="*/ 2344328 h 2486538"/>
                <a:gd name="connsiteX10" fmla="*/ 1343246 w 7865236"/>
                <a:gd name="connsiteY10" fmla="*/ 2344328 h 2486538"/>
                <a:gd name="connsiteX11" fmla="*/ 1343246 w 7865236"/>
                <a:gd name="connsiteY11" fmla="*/ 2067881 h 2486538"/>
                <a:gd name="connsiteX12" fmla="*/ 3747014 w 7865236"/>
                <a:gd name="connsiteY12" fmla="*/ 2067881 h 2486538"/>
                <a:gd name="connsiteX13" fmla="*/ 3747014 w 7865236"/>
                <a:gd name="connsiteY13" fmla="*/ 1816546 h 2486538"/>
                <a:gd name="connsiteX14" fmla="*/ 2938941 w 7865236"/>
                <a:gd name="connsiteY14" fmla="*/ 1816546 h 2486538"/>
                <a:gd name="connsiteX15" fmla="*/ 2938941 w 7865236"/>
                <a:gd name="connsiteY15" fmla="*/ 1578782 h 2486538"/>
                <a:gd name="connsiteX16" fmla="*/ 514312 w 7865236"/>
                <a:gd name="connsiteY16" fmla="*/ 700584 h 2486538"/>
                <a:gd name="connsiteX17" fmla="*/ 514312 w 7865236"/>
                <a:gd name="connsiteY17" fmla="*/ 919058 h 2486538"/>
                <a:gd name="connsiteX18" fmla="*/ 978945 w 7865236"/>
                <a:gd name="connsiteY18" fmla="*/ 919058 h 2486538"/>
                <a:gd name="connsiteX19" fmla="*/ 978945 w 7865236"/>
                <a:gd name="connsiteY19" fmla="*/ 700584 h 2486538"/>
                <a:gd name="connsiteX20" fmla="*/ 1343247 w 7865236"/>
                <a:gd name="connsiteY20" fmla="*/ 694154 h 2486538"/>
                <a:gd name="connsiteX21" fmla="*/ 1343247 w 7865236"/>
                <a:gd name="connsiteY21" fmla="*/ 919058 h 2486538"/>
                <a:gd name="connsiteX22" fmla="*/ 3215388 w 7865236"/>
                <a:gd name="connsiteY22" fmla="*/ 919058 h 2486538"/>
                <a:gd name="connsiteX23" fmla="*/ 3215388 w 7865236"/>
                <a:gd name="connsiteY23" fmla="*/ 694154 h 2486538"/>
                <a:gd name="connsiteX24" fmla="*/ 5320633 w 7865236"/>
                <a:gd name="connsiteY24" fmla="*/ 398569 h 2486538"/>
                <a:gd name="connsiteX25" fmla="*/ 5320633 w 7865236"/>
                <a:gd name="connsiteY25" fmla="*/ 694154 h 2486538"/>
                <a:gd name="connsiteX26" fmla="*/ 6628438 w 7865236"/>
                <a:gd name="connsiteY26" fmla="*/ 694154 h 2486538"/>
                <a:gd name="connsiteX27" fmla="*/ 6628438 w 7865236"/>
                <a:gd name="connsiteY27" fmla="*/ 398569 h 2486538"/>
                <a:gd name="connsiteX28" fmla="*/ 0 w 7865236"/>
                <a:gd name="connsiteY28" fmla="*/ 0 h 2486538"/>
                <a:gd name="connsiteX29" fmla="*/ 7865236 w 7865236"/>
                <a:gd name="connsiteY29" fmla="*/ 0 h 2486538"/>
                <a:gd name="connsiteX30" fmla="*/ 7865236 w 7865236"/>
                <a:gd name="connsiteY30" fmla="*/ 2486538 h 2486538"/>
                <a:gd name="connsiteX31" fmla="*/ 0 w 7865236"/>
                <a:gd name="connsiteY31" fmla="*/ 2486538 h 24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865236" h="2486538">
                  <a:moveTo>
                    <a:pt x="5217852" y="1578783"/>
                  </a:moveTo>
                  <a:lnTo>
                    <a:pt x="5217852" y="1857154"/>
                  </a:lnTo>
                  <a:lnTo>
                    <a:pt x="7319554" y="1857154"/>
                  </a:lnTo>
                  <a:lnTo>
                    <a:pt x="7319554" y="1578783"/>
                  </a:lnTo>
                  <a:close/>
                  <a:moveTo>
                    <a:pt x="1450382" y="1578782"/>
                  </a:moveTo>
                  <a:lnTo>
                    <a:pt x="1450382" y="1816546"/>
                  </a:lnTo>
                  <a:lnTo>
                    <a:pt x="978944" y="1816546"/>
                  </a:lnTo>
                  <a:lnTo>
                    <a:pt x="978944" y="2063020"/>
                  </a:lnTo>
                  <a:lnTo>
                    <a:pt x="202768" y="2063020"/>
                  </a:lnTo>
                  <a:lnTo>
                    <a:pt x="202768" y="2344328"/>
                  </a:lnTo>
                  <a:lnTo>
                    <a:pt x="1343246" y="2344328"/>
                  </a:lnTo>
                  <a:lnTo>
                    <a:pt x="1343246" y="2067881"/>
                  </a:lnTo>
                  <a:lnTo>
                    <a:pt x="3747014" y="2067881"/>
                  </a:lnTo>
                  <a:lnTo>
                    <a:pt x="3747014" y="1816546"/>
                  </a:lnTo>
                  <a:lnTo>
                    <a:pt x="2938941" y="1816546"/>
                  </a:lnTo>
                  <a:lnTo>
                    <a:pt x="2938941" y="1578782"/>
                  </a:lnTo>
                  <a:close/>
                  <a:moveTo>
                    <a:pt x="514312" y="700584"/>
                  </a:moveTo>
                  <a:lnTo>
                    <a:pt x="514312" y="919058"/>
                  </a:lnTo>
                  <a:lnTo>
                    <a:pt x="978945" y="919058"/>
                  </a:lnTo>
                  <a:lnTo>
                    <a:pt x="978945" y="700584"/>
                  </a:lnTo>
                  <a:close/>
                  <a:moveTo>
                    <a:pt x="1343247" y="694154"/>
                  </a:moveTo>
                  <a:lnTo>
                    <a:pt x="1343247" y="919058"/>
                  </a:lnTo>
                  <a:lnTo>
                    <a:pt x="3215388" y="919058"/>
                  </a:lnTo>
                  <a:lnTo>
                    <a:pt x="3215388" y="694154"/>
                  </a:lnTo>
                  <a:close/>
                  <a:moveTo>
                    <a:pt x="5320633" y="398569"/>
                  </a:moveTo>
                  <a:lnTo>
                    <a:pt x="5320633" y="694154"/>
                  </a:lnTo>
                  <a:lnTo>
                    <a:pt x="6628438" y="694154"/>
                  </a:lnTo>
                  <a:lnTo>
                    <a:pt x="6628438" y="398569"/>
                  </a:lnTo>
                  <a:close/>
                  <a:moveTo>
                    <a:pt x="0" y="0"/>
                  </a:moveTo>
                  <a:lnTo>
                    <a:pt x="7865236" y="0"/>
                  </a:lnTo>
                  <a:lnTo>
                    <a:pt x="7865236" y="2486538"/>
                  </a:lnTo>
                  <a:lnTo>
                    <a:pt x="0" y="2486538"/>
                  </a:lnTo>
                  <a:close/>
                </a:path>
              </a:pathLst>
            </a:cu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351D67-DB71-3541-BF58-8B8247EBAD76}"/>
              </a:ext>
            </a:extLst>
          </p:cNvPr>
          <p:cNvSpPr txBox="1"/>
          <p:nvPr/>
        </p:nvSpPr>
        <p:spPr>
          <a:xfrm>
            <a:off x="1957087" y="4866501"/>
            <a:ext cx="3953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Russel &amp; </a:t>
            </a:r>
            <a:r>
              <a:rPr lang="en-US" sz="1200" dirty="0" err="1"/>
              <a:t>Norvig</a:t>
            </a:r>
            <a:r>
              <a:rPr lang="en-US" sz="1200" dirty="0"/>
              <a:t>: Artificial Intelligence, A Modern Approach</a:t>
            </a:r>
          </a:p>
        </p:txBody>
      </p:sp>
    </p:spTree>
    <p:extLst>
      <p:ext uri="{BB962C8B-B14F-4D97-AF65-F5344CB8AC3E}">
        <p14:creationId xmlns:p14="http://schemas.microsoft.com/office/powerpoint/2010/main" val="265592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5463-4462-764A-9075-B8A4DD2EA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28" y="2085106"/>
            <a:ext cx="5068458" cy="973288"/>
          </a:xfrm>
        </p:spPr>
        <p:txBody>
          <a:bodyPr/>
          <a:lstStyle/>
          <a:p>
            <a:r>
              <a:rPr lang="en-US" sz="4800" dirty="0"/>
              <a:t>What is learning?</a:t>
            </a:r>
          </a:p>
        </p:txBody>
      </p:sp>
    </p:spTree>
    <p:extLst>
      <p:ext uri="{BB962C8B-B14F-4D97-AF65-F5344CB8AC3E}">
        <p14:creationId xmlns:p14="http://schemas.microsoft.com/office/powerpoint/2010/main" val="25082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50" y="0"/>
            <a:ext cx="8929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update a model such that the the model is more useful for future experience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rk-Pink-Splash-Photo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Pink-Splash-Photo" id="{AF051FEC-85C9-E64C-A531-CB5C6AE4F1E5}" vid="{7F8F38B9-AF5B-2145-BBCB-EAF65D7AE49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Dark-Pink-Splash-Photo</Template>
  <TotalTime>8317</TotalTime>
  <Words>1531</Words>
  <Application>Microsoft Macintosh PowerPoint</Application>
  <PresentationFormat>On-screen Show (16:9)</PresentationFormat>
  <Paragraphs>221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Cambria Math</vt:lpstr>
      <vt:lpstr>Franklin Gothic Book</vt:lpstr>
      <vt:lpstr>Franklin Gothic Medium</vt:lpstr>
      <vt:lpstr>Times New Roman</vt:lpstr>
      <vt:lpstr>Wingdings 3</vt:lpstr>
      <vt:lpstr>Dark-Pink-Splash-Photo</vt:lpstr>
      <vt:lpstr>Machine Learning</vt:lpstr>
      <vt:lpstr>What is machine learning?</vt:lpstr>
      <vt:lpstr>Machine Learning in context: AI</vt:lpstr>
      <vt:lpstr>Machine Learning in context: AI</vt:lpstr>
      <vt:lpstr>Machine Learning in context: AI</vt:lpstr>
      <vt:lpstr>Machine Learning in context: AI</vt:lpstr>
      <vt:lpstr>What is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Model: a learning algorithm</vt:lpstr>
      <vt:lpstr>Model: a learning algorithm</vt:lpstr>
      <vt:lpstr>How does machine learning work?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What can we do with Machine Learning?</vt:lpstr>
      <vt:lpstr>Two common approaches</vt:lpstr>
      <vt:lpstr>Two common approaches</vt:lpstr>
      <vt:lpstr>Two common approaches</vt:lpstr>
      <vt:lpstr>Two common approaches</vt:lpstr>
      <vt:lpstr>Two common approaches</vt:lpstr>
      <vt:lpstr>Takeaways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</dc:title>
  <cp:lastModifiedBy>Joseph Eddy</cp:lastModifiedBy>
  <cp:revision>68</cp:revision>
  <cp:lastPrinted>2018-11-06T18:27:45Z</cp:lastPrinted>
  <dcterms:modified xsi:type="dcterms:W3CDTF">2020-08-21T16:48:29Z</dcterms:modified>
</cp:coreProperties>
</file>